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342" r:id="rId3"/>
    <p:sldId id="258" r:id="rId4"/>
    <p:sldId id="343" r:id="rId5"/>
    <p:sldId id="444" r:id="rId6"/>
    <p:sldId id="445" r:id="rId7"/>
    <p:sldId id="358" r:id="rId8"/>
    <p:sldId id="268" r:id="rId9"/>
    <p:sldId id="269" r:id="rId10"/>
    <p:sldId id="451" r:id="rId11"/>
    <p:sldId id="447" r:id="rId12"/>
    <p:sldId id="465" r:id="rId13"/>
    <p:sldId id="452" r:id="rId14"/>
    <p:sldId id="393" r:id="rId15"/>
    <p:sldId id="454" r:id="rId16"/>
    <p:sldId id="275" r:id="rId17"/>
    <p:sldId id="291" r:id="rId18"/>
    <p:sldId id="386" r:id="rId19"/>
    <p:sldId id="387" r:id="rId20"/>
    <p:sldId id="388" r:id="rId21"/>
    <p:sldId id="293" r:id="rId22"/>
    <p:sldId id="295" r:id="rId23"/>
    <p:sldId id="389" r:id="rId24"/>
    <p:sldId id="390" r:id="rId25"/>
    <p:sldId id="425" r:id="rId26"/>
    <p:sldId id="456" r:id="rId27"/>
    <p:sldId id="457" r:id="rId28"/>
    <p:sldId id="426" r:id="rId29"/>
    <p:sldId id="427" r:id="rId30"/>
    <p:sldId id="392" r:id="rId31"/>
    <p:sldId id="428" r:id="rId32"/>
    <p:sldId id="429" r:id="rId33"/>
    <p:sldId id="439" r:id="rId34"/>
    <p:sldId id="430" r:id="rId35"/>
    <p:sldId id="464" r:id="rId36"/>
    <p:sldId id="463" r:id="rId37"/>
    <p:sldId id="458" r:id="rId38"/>
    <p:sldId id="461" r:id="rId39"/>
    <p:sldId id="460" r:id="rId40"/>
    <p:sldId id="432" r:id="rId41"/>
    <p:sldId id="433" r:id="rId42"/>
    <p:sldId id="436" r:id="rId43"/>
    <p:sldId id="437" r:id="rId44"/>
    <p:sldId id="443" r:id="rId45"/>
    <p:sldId id="305" r:id="rId46"/>
    <p:sldId id="45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 showGuides="1">
      <p:cViewPr varScale="1">
        <p:scale>
          <a:sx n="94" d="100"/>
          <a:sy n="94" d="100"/>
        </p:scale>
        <p:origin x="224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21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tiff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tiff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3487-C4F1-E44C-A72D-C83FF404D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11" y="16893"/>
            <a:ext cx="11081982" cy="2637514"/>
          </a:xfrm>
        </p:spPr>
        <p:txBody>
          <a:bodyPr>
            <a:normAutofit/>
          </a:bodyPr>
          <a:lstStyle/>
          <a:p>
            <a:r>
              <a:rPr lang="en-US" sz="6600" dirty="0"/>
              <a:t>Photosynthetic acclimation through the lens of optimality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58773-579A-7548-A9E7-441A90B8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41938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11893"/>
                </a:solidFill>
              </a:rPr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r>
              <a:rPr lang="en-US" dirty="0">
                <a:solidFill>
                  <a:srgbClr val="011893"/>
                </a:solidFill>
              </a:rPr>
              <a:t>; @</a:t>
            </a:r>
            <a:r>
              <a:rPr lang="en-US" dirty="0" err="1">
                <a:solidFill>
                  <a:srgbClr val="011893"/>
                </a:solidFill>
              </a:rPr>
              <a:t>nick_greg_smith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E381C-AA3B-174C-8CCB-DEC5404F8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120" y="5334000"/>
            <a:ext cx="1524000" cy="152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5C0DCF-BE1D-CE4C-937C-1E91DBBA6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120" y="5334000"/>
            <a:ext cx="15240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9F6B27-86F7-2B42-87EA-FF85614EA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121" y="5334000"/>
            <a:ext cx="1576552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5B5D8-30BD-904B-B534-1C8F9C03B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5527" y="5334000"/>
            <a:ext cx="1524000" cy="152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1DE394-AFEB-444A-B379-802AFAF895AF}"/>
              </a:ext>
            </a:extLst>
          </p:cNvPr>
          <p:cNvSpPr txBox="1"/>
          <p:nvPr/>
        </p:nvSpPr>
        <p:spPr>
          <a:xfrm>
            <a:off x="2950160" y="4668380"/>
            <a:ext cx="153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Trevor Keenan</a:t>
            </a:r>
          </a:p>
          <a:p>
            <a:r>
              <a:rPr lang="en-US" dirty="0">
                <a:solidFill>
                  <a:srgbClr val="011893"/>
                </a:solidFill>
              </a:rPr>
              <a:t>Berkeley Lab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46EE7-C879-8646-9A50-8BE29AD1E834}"/>
              </a:ext>
            </a:extLst>
          </p:cNvPr>
          <p:cNvSpPr txBox="1"/>
          <p:nvPr/>
        </p:nvSpPr>
        <p:spPr>
          <a:xfrm>
            <a:off x="4482567" y="4668379"/>
            <a:ext cx="126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Wang Han</a:t>
            </a:r>
          </a:p>
          <a:p>
            <a:r>
              <a:rPr lang="en-US" dirty="0">
                <a:solidFill>
                  <a:srgbClr val="011893"/>
                </a:solidFill>
              </a:rPr>
              <a:t>Tsinghua U.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3B798D-02E2-D647-A643-F0AA244BDB9D}"/>
              </a:ext>
            </a:extLst>
          </p:cNvPr>
          <p:cNvSpPr txBox="1"/>
          <p:nvPr/>
        </p:nvSpPr>
        <p:spPr>
          <a:xfrm>
            <a:off x="6059120" y="4668378"/>
            <a:ext cx="1702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Colin Prentice</a:t>
            </a:r>
          </a:p>
          <a:p>
            <a:r>
              <a:rPr lang="en-US" dirty="0">
                <a:solidFill>
                  <a:srgbClr val="011893"/>
                </a:solidFill>
              </a:rPr>
              <a:t>Imperial College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E460D9-5AD2-DE45-AA4A-C45ACF67CA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544" t="24839" r="57491" b="37875"/>
          <a:stretch/>
        </p:blipFill>
        <p:spPr>
          <a:xfrm>
            <a:off x="0" y="5334000"/>
            <a:ext cx="1527048" cy="15402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47D210-9AB5-6A4C-8F28-6B329443291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498" t="4180" r="34093" b="70702"/>
          <a:stretch/>
        </p:blipFill>
        <p:spPr>
          <a:xfrm>
            <a:off x="1491501" y="5330952"/>
            <a:ext cx="1524403" cy="1527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46D549-6755-5041-A34A-80D29739DA41}"/>
              </a:ext>
            </a:extLst>
          </p:cNvPr>
          <p:cNvSpPr txBox="1"/>
          <p:nvPr/>
        </p:nvSpPr>
        <p:spPr>
          <a:xfrm>
            <a:off x="0" y="4668382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11893"/>
                </a:solidFill>
              </a:rPr>
              <a:t>Lizz</a:t>
            </a:r>
            <a:r>
              <a:rPr lang="en-US" dirty="0">
                <a:solidFill>
                  <a:srgbClr val="011893"/>
                </a:solidFill>
              </a:rPr>
              <a:t> Waring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F343EC-2D3A-C24C-8BD5-878DAF270504}"/>
              </a:ext>
            </a:extLst>
          </p:cNvPr>
          <p:cNvSpPr txBox="1"/>
          <p:nvPr/>
        </p:nvSpPr>
        <p:spPr>
          <a:xfrm>
            <a:off x="1447812" y="4668381"/>
            <a:ext cx="126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Helen Scott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BFD635-1FB9-7442-A3E9-6A8776951F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9732" y="5214708"/>
            <a:ext cx="1609332" cy="17595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C85099-477E-ED49-9546-CD27B9649D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3613" y="3885365"/>
            <a:ext cx="266830" cy="21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64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climate…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728343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the mechanisms underlying photosynthetic acclimation are not well known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8133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1937981"/>
            <a:ext cx="10515600" cy="3179929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Problem</a:t>
            </a:r>
            <a:r>
              <a:rPr lang="en-US" sz="4800" dirty="0"/>
              <a:t>: the mechanisms underlying photosynthetic acclimation are not well known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2421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24" y="2265528"/>
            <a:ext cx="10515600" cy="1678674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Solution</a:t>
            </a:r>
            <a:r>
              <a:rPr lang="en-US" sz="4800" dirty="0"/>
              <a:t>: A testable, theoretical model!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259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744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11893"/>
                </a:solidFill>
              </a:rPr>
              <a:t>Coordination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1623F-339E-1740-8712-AF885DA7B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11893"/>
                </a:solidFill>
              </a:rPr>
              <a:t>Photosynthesis may be limited by </a:t>
            </a:r>
            <a:r>
              <a:rPr lang="en-US" sz="3600" b="1" u="sng" dirty="0">
                <a:solidFill>
                  <a:srgbClr val="009051"/>
                </a:solidFill>
              </a:rPr>
              <a:t>Rubisco carboxylation rate</a:t>
            </a:r>
            <a:r>
              <a:rPr lang="en-US" sz="3600" dirty="0">
                <a:solidFill>
                  <a:srgbClr val="011893"/>
                </a:solidFill>
              </a:rPr>
              <a:t> or </a:t>
            </a:r>
            <a:r>
              <a:rPr lang="en-US" sz="3600" b="1" u="sng" dirty="0">
                <a:solidFill>
                  <a:srgbClr val="009051"/>
                </a:solidFill>
              </a:rPr>
              <a:t>electron transport rate to regenerate Rubisco</a:t>
            </a:r>
          </a:p>
          <a:p>
            <a:pPr marL="0" indent="0">
              <a:buNone/>
            </a:pPr>
            <a:endParaRPr lang="en-US" sz="3600" dirty="0">
              <a:solidFill>
                <a:srgbClr val="011893"/>
              </a:solidFill>
            </a:endParaRPr>
          </a:p>
          <a:p>
            <a:pPr marL="0" indent="0">
              <a:buNone/>
            </a:pPr>
            <a:r>
              <a:rPr lang="en-US" sz="4800" b="1" u="sng" dirty="0">
                <a:solidFill>
                  <a:srgbClr val="011893"/>
                </a:solidFill>
              </a:rPr>
              <a:t>Optimally, plants will coordinate their biochemistry to be equally limited by both rates</a:t>
            </a:r>
          </a:p>
        </p:txBody>
      </p:sp>
    </p:spTree>
    <p:extLst>
      <p:ext uri="{BB962C8B-B14F-4D97-AF65-F5344CB8AC3E}">
        <p14:creationId xmlns:p14="http://schemas.microsoft.com/office/powerpoint/2010/main" val="2190890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 of photosynthesis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153" y="2837329"/>
            <a:ext cx="45624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i="1" dirty="0">
                <a:solidFill>
                  <a:srgbClr val="009051"/>
                </a:solidFill>
              </a:rPr>
              <a:t>A</a:t>
            </a:r>
            <a:r>
              <a:rPr lang="en-US" sz="13800" baseline="-25000" dirty="0">
                <a:solidFill>
                  <a:srgbClr val="009051"/>
                </a:solidFill>
              </a:rPr>
              <a:t>c </a:t>
            </a:r>
            <a:r>
              <a:rPr lang="en-US" sz="13800" dirty="0">
                <a:solidFill>
                  <a:srgbClr val="009051"/>
                </a:solidFill>
              </a:rPr>
              <a:t>= </a:t>
            </a:r>
            <a:r>
              <a:rPr lang="en-US" sz="13800" i="1" dirty="0" err="1">
                <a:solidFill>
                  <a:srgbClr val="009051"/>
                </a:solidFill>
              </a:rPr>
              <a:t>A</a:t>
            </a:r>
            <a:r>
              <a:rPr lang="en-US" sz="13800" baseline="-25000" dirty="0" err="1">
                <a:solidFill>
                  <a:srgbClr val="009051"/>
                </a:solidFill>
              </a:rPr>
              <a:t>j</a:t>
            </a:r>
            <a:endParaRPr lang="en-US" sz="13800" dirty="0">
              <a:solidFill>
                <a:srgbClr val="00905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3341" y="2190998"/>
            <a:ext cx="2319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Optimally</a:t>
            </a:r>
            <a:r>
              <a:rPr lang="mr-IN" sz="3600" dirty="0"/>
              <a:t>…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596153" y="5637928"/>
            <a:ext cx="483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Carboxylation-limited photosynthesis</a:t>
            </a:r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V="1">
            <a:off x="3011911" y="4733366"/>
            <a:ext cx="491039" cy="904562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50858" y="5452253"/>
            <a:ext cx="3941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Electron transport-limited photosynthesis</a:t>
            </a:r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8250858" y="4380931"/>
            <a:ext cx="1970571" cy="1071322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7389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</a:t>
            </a:r>
            <a:r>
              <a:rPr lang="en-US" dirty="0" err="1"/>
              <a:t>envionrments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1" t="6067" r="822" b="8871"/>
          <a:stretch/>
        </p:blipFill>
        <p:spPr>
          <a:xfrm>
            <a:off x="1681197" y="2176919"/>
            <a:ext cx="8311420" cy="40808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EE812-8652-A44F-89F2-9AAB5369A40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609B1-512B-7C46-BC3F-FBEAFD02AC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BC1AC-37F2-5944-A4E2-C01FDF05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6541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289F-E077-3244-810A-CE0A428747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B7D57-34EF-904E-9F84-6601F929C3B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22794-1E04-6D4A-A02D-A1F3E705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" t="4445" r="4646" b="6230"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67283" y="696036"/>
            <a:ext cx="4490114" cy="4561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103" y="35935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85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YES! Photosynthesis acclimates spatially as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82AF-094B-364B-B6E1-369F748F18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E7676-0C29-F242-A754-0C2B941B25A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72452-F465-164D-906A-A708914C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will photosynthesis acclimate to future conditions?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9615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temperature and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</p:spTree>
    <p:extLst>
      <p:ext uri="{BB962C8B-B14F-4D97-AF65-F5344CB8AC3E}">
        <p14:creationId xmlns:p14="http://schemas.microsoft.com/office/powerpoint/2010/main" val="105274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temperature and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B02C00-D505-CD46-8282-7E1F15A11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76" y="1874404"/>
            <a:ext cx="5241560" cy="524156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D5851B-DD2B-6F4A-A211-F60C6E5574D0}"/>
              </a:ext>
            </a:extLst>
          </p:cNvPr>
          <p:cNvSpPr txBox="1"/>
          <p:nvPr/>
        </p:nvSpPr>
        <p:spPr>
          <a:xfrm>
            <a:off x="6989162" y="3429000"/>
            <a:ext cx="4999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9051"/>
                </a:solidFill>
              </a:rPr>
              <a:t>Fully acclimated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7205CD-B5FC-4149-A7F4-47EE5C433A37}"/>
              </a:ext>
            </a:extLst>
          </p:cNvPr>
          <p:cNvCxnSpPr>
            <a:stCxn id="4" idx="1"/>
          </p:cNvCxnSpPr>
          <p:nvPr/>
        </p:nvCxnSpPr>
        <p:spPr>
          <a:xfrm flipH="1">
            <a:off x="5572836" y="3752166"/>
            <a:ext cx="1416326" cy="3405"/>
          </a:xfrm>
          <a:prstGeom prst="straightConnector1">
            <a:avLst/>
          </a:prstGeom>
          <a:ln w="76200">
            <a:solidFill>
              <a:srgbClr val="0090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471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temperature and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9FDDA-A069-444F-8FA0-DB33F9437EF8}"/>
              </a:ext>
            </a:extLst>
          </p:cNvPr>
          <p:cNvGrpSpPr/>
          <p:nvPr/>
        </p:nvGrpSpPr>
        <p:grpSpPr>
          <a:xfrm>
            <a:off x="5791200" y="1145378"/>
            <a:ext cx="6400800" cy="6400800"/>
            <a:chOff x="5791200" y="613110"/>
            <a:chExt cx="6400800" cy="6400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6E976-D430-9D43-B1CD-07585AB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613110"/>
              <a:ext cx="6400800" cy="6400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389C75-2F2A-4D44-A71F-2B43ECB097D8}"/>
                </a:ext>
              </a:extLst>
            </p:cNvPr>
            <p:cNvSpPr txBox="1"/>
            <p:nvPr/>
          </p:nvSpPr>
          <p:spPr>
            <a:xfrm>
              <a:off x="7716649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mean: -12%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B6103A-846F-8145-8B7B-A3ADF3F515C4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D68F7-F972-B149-8B98-001F8AA30F3C}"/>
              </a:ext>
            </a:extLst>
          </p:cNvPr>
          <p:cNvSpPr txBox="1"/>
          <p:nvPr/>
        </p:nvSpPr>
        <p:spPr>
          <a:xfrm>
            <a:off x="8690773" y="5029200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</p:spTree>
    <p:extLst>
      <p:ext uri="{BB962C8B-B14F-4D97-AF65-F5344CB8AC3E}">
        <p14:creationId xmlns:p14="http://schemas.microsoft.com/office/powerpoint/2010/main" val="877419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FEE83-6B41-7849-8B09-268CDCCC9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725" y="1833799"/>
            <a:ext cx="8220549" cy="50242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</p:spTree>
    <p:extLst>
      <p:ext uri="{BB962C8B-B14F-4D97-AF65-F5344CB8AC3E}">
        <p14:creationId xmlns:p14="http://schemas.microsoft.com/office/powerpoint/2010/main" val="2448271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 </a:t>
            </a: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92186-486A-E944-AD9B-48EB94A32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230" y="1690688"/>
            <a:ext cx="8261540" cy="504925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</p:spTree>
    <p:extLst>
      <p:ext uri="{BB962C8B-B14F-4D97-AF65-F5344CB8AC3E}">
        <p14:creationId xmlns:p14="http://schemas.microsoft.com/office/powerpoint/2010/main" val="363271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0" y="6488669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95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2: </a:t>
            </a:r>
            <a:r>
              <a:rPr lang="en-US" sz="5400" dirty="0"/>
              <a:t>How will photosynthesis acclimate to future conditions?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009051"/>
                </a:solidFill>
              </a:rPr>
              <a:t>Photosynthesis will increase and per-leaf-area nutrient use will decrease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9714C-297B-1043-A371-E3DF2BF1FE6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5CC6E-BD1E-3344-BBD9-F253A537343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08B136-BAC6-4E47-B2FD-5C9CA862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8922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Does photosynthesis respond to nutrient addition?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DACDEA-99F7-7E40-8700-794E2B39516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3F5F2-E4E6-FB4F-8264-936605C08FF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3BDD0-228B-8C47-9BB8-1F58286A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FDD8BF2-F0E3-E140-B731-4F703A0F4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4" t="24839" r="57491" b="37875"/>
          <a:stretch/>
        </p:blipFill>
        <p:spPr>
          <a:xfrm>
            <a:off x="10664952" y="5346518"/>
            <a:ext cx="1527048" cy="1540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C3966C-AB2D-C842-AF41-1201F4FC22B1}"/>
              </a:ext>
            </a:extLst>
          </p:cNvPr>
          <p:cNvSpPr txBox="1"/>
          <p:nvPr/>
        </p:nvSpPr>
        <p:spPr>
          <a:xfrm>
            <a:off x="10664952" y="4680900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11893"/>
                </a:solidFill>
              </a:rPr>
              <a:t>Lizz</a:t>
            </a:r>
            <a:r>
              <a:rPr lang="en-US" dirty="0">
                <a:solidFill>
                  <a:srgbClr val="011893"/>
                </a:solidFill>
              </a:rPr>
              <a:t> Waring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3782255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BF622B-4758-674B-95C9-A5A8B092EB7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B04FE6-483B-7145-8E5F-9A52268C8A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87E93-C1F1-404F-8A0B-DB4001E6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1420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  <a:p>
            <a:pPr marL="0" indent="0">
              <a:buNone/>
            </a:pPr>
            <a:r>
              <a:rPr lang="en-US" sz="5400" b="1" dirty="0">
                <a:solidFill>
                  <a:srgbClr val="011893"/>
                </a:solidFill>
              </a:rPr>
              <a:t>Optimal response would be to increase </a:t>
            </a:r>
            <a:r>
              <a:rPr lang="en-US" sz="5400" b="1" dirty="0">
                <a:solidFill>
                  <a:srgbClr val="009051"/>
                </a:solidFill>
              </a:rPr>
              <a:t>leaf area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330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1850571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DEEB0-6000-7548-B947-6D9746C6C455}"/>
              </a:ext>
            </a:extLst>
          </p:cNvPr>
          <p:cNvSpPr/>
          <p:nvPr/>
        </p:nvSpPr>
        <p:spPr>
          <a:xfrm>
            <a:off x="6607628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62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6618514" y="2489478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33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40713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BE2F-B926-1C43-BFBA-72717F5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greenhouse experiments translate to the field?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13D7-3207-6740-9B30-D0029BE74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17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A8447-1C9F-9943-AE44-D6396E3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08" y="514619"/>
            <a:ext cx="6848031" cy="2054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417F1D-EB47-E040-9E46-E06EC6BDCB13}"/>
              </a:ext>
            </a:extLst>
          </p:cNvPr>
          <p:cNvSpPr txBox="1"/>
          <p:nvPr/>
        </p:nvSpPr>
        <p:spPr>
          <a:xfrm>
            <a:off x="772885" y="3429000"/>
            <a:ext cx="10461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Grassland soil nutrient addition network: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Leaf area index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Per-leaf-area nitrogen (photosynthetic proxy)</a:t>
            </a:r>
          </a:p>
        </p:txBody>
      </p:sp>
    </p:spTree>
    <p:extLst>
      <p:ext uri="{BB962C8B-B14F-4D97-AF65-F5344CB8AC3E}">
        <p14:creationId xmlns:p14="http://schemas.microsoft.com/office/powerpoint/2010/main" val="791092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increases leaf area, not leaf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251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6934201" y="176067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C62B6-7DB9-9444-9433-B814E56CDD69}"/>
              </a:ext>
            </a:extLst>
          </p:cNvPr>
          <p:cNvSpPr txBox="1"/>
          <p:nvPr/>
        </p:nvSpPr>
        <p:spPr>
          <a:xfrm>
            <a:off x="1797924" y="176067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41% increase (P &lt; 0.05)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540" y="247506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438" y="2475061"/>
            <a:ext cx="3771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43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0" y="6488669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508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Does photosynthesis respond to nitrogen addition?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No, plants respond to added nitrogen by increasing leaf area, not photosynthesis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54241-E9A9-9D46-89A8-5556B911E0D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2A2CF-7845-E845-A43E-59AE0B1728E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447BA-DA85-7D44-A5F2-FE7FAFE4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139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C8914D-48E5-5F44-8EBA-30DB52F5FE3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ADFAF6-C173-6A46-A100-822061952B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6ACE59-4F70-604C-B8BB-D7C85E07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DE6A558-60AA-BE4B-A384-E90A87BD1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98" t="4180" r="34093" b="70702"/>
          <a:stretch/>
        </p:blipFill>
        <p:spPr>
          <a:xfrm>
            <a:off x="10667597" y="5326126"/>
            <a:ext cx="1524403" cy="1527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07B8-95A6-9E47-91C7-E6A0724B2DFD}"/>
              </a:ext>
            </a:extLst>
          </p:cNvPr>
          <p:cNvSpPr txBox="1"/>
          <p:nvPr/>
        </p:nvSpPr>
        <p:spPr>
          <a:xfrm>
            <a:off x="10663671" y="4679795"/>
            <a:ext cx="126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Helen Scott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3559592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</p:spTree>
    <p:extLst>
      <p:ext uri="{BB962C8B-B14F-4D97-AF65-F5344CB8AC3E}">
        <p14:creationId xmlns:p14="http://schemas.microsoft.com/office/powerpoint/2010/main" val="97439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11893"/>
                </a:solidFill>
              </a:rPr>
              <a:t>C</a:t>
            </a:r>
            <a:r>
              <a:rPr lang="en-US" b="1" baseline="-25000" dirty="0">
                <a:solidFill>
                  <a:srgbClr val="011893"/>
                </a:solidFill>
              </a:rPr>
              <a:t>4</a:t>
            </a:r>
            <a:r>
              <a:rPr lang="en-US" b="1" dirty="0">
                <a:solidFill>
                  <a:srgbClr val="011893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011893"/>
                </a:solidFill>
              </a:rPr>
              <a:t>2</a:t>
            </a:r>
            <a:r>
              <a:rPr lang="en-US" b="1" dirty="0">
                <a:solidFill>
                  <a:srgbClr val="011893"/>
                </a:solidFill>
              </a:rPr>
              <a:t> environments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7A79A-3619-8048-8EBD-07E8DAF0682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005B9F-2512-0F43-B250-2BACAA48C4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317342-CD93-A847-AFF8-66669C2B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13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AEBF-40EC-6847-A152-F7EE03B5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DD2FC-3ED2-334B-BE15-2D35F65A5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Theory can be useful!</a:t>
            </a:r>
          </a:p>
          <a:p>
            <a:pPr lvl="1"/>
            <a:r>
              <a:rPr lang="en-US" sz="4400" dirty="0">
                <a:solidFill>
                  <a:srgbClr val="011893"/>
                </a:solidFill>
              </a:rPr>
              <a:t>Improving the reliability of climate models</a:t>
            </a:r>
          </a:p>
          <a:p>
            <a:pPr lvl="1"/>
            <a:r>
              <a:rPr lang="en-US" sz="4400" dirty="0">
                <a:solidFill>
                  <a:srgbClr val="011893"/>
                </a:solidFill>
              </a:rPr>
              <a:t>Acting as a null model for understanding mechanisms</a:t>
            </a:r>
          </a:p>
        </p:txBody>
      </p:sp>
    </p:spTree>
    <p:extLst>
      <p:ext uri="{BB962C8B-B14F-4D97-AF65-F5344CB8AC3E}">
        <p14:creationId xmlns:p14="http://schemas.microsoft.com/office/powerpoint/2010/main" val="866056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694933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/ESA_2019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has no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251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2204620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models for photosynthesis exist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1971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short-term responses are well known!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78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944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2299445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11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0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6589"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706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1361</Words>
  <Application>Microsoft Macintosh PowerPoint</Application>
  <PresentationFormat>Widescreen</PresentationFormat>
  <Paragraphs>161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Mangal</vt:lpstr>
      <vt:lpstr>Office Theme</vt:lpstr>
      <vt:lpstr>Photosynthetic acclimation through the lens of optimality</vt:lpstr>
      <vt:lpstr>Photosynthesis is important!</vt:lpstr>
      <vt:lpstr>Photosynthesis is important!</vt:lpstr>
      <vt:lpstr>Photosynthesis is important!</vt:lpstr>
      <vt:lpstr>Theoretical models for photosynthesis exist</vt:lpstr>
      <vt:lpstr>And short-term responses are well known!</vt:lpstr>
      <vt:lpstr>Long-term responses can differ from short-term responses due to acclimation</vt:lpstr>
      <vt:lpstr>Long-term responses can differ from short-term responses due to acclimation</vt:lpstr>
      <vt:lpstr>Acclimation is ubiquitous and well known…</vt:lpstr>
      <vt:lpstr>…and can impact carbon cycling and climate…</vt:lpstr>
      <vt:lpstr>…but the mechanisms underlying photosynthetic acclimation are not well known</vt:lpstr>
      <vt:lpstr>Problem: the mechanisms underlying photosynthetic acclimation are not well known</vt:lpstr>
      <vt:lpstr>Solution: A testable, theoretical model!</vt:lpstr>
      <vt:lpstr>Least cost theory</vt:lpstr>
      <vt:lpstr>Biochemistry optimization: Coordination hypothesis</vt:lpstr>
      <vt:lpstr>Coordination of photosynthesis</vt:lpstr>
      <vt:lpstr>PowerPoint Presentation</vt:lpstr>
      <vt:lpstr>Ok, great, but now what?</vt:lpstr>
      <vt:lpstr>Let’s tackle some big questions in plant ecophysiology!</vt:lpstr>
      <vt:lpstr>Question 1: Is photosynthesis optimized to the environment?</vt:lpstr>
      <vt:lpstr>Global Vcmax dataset</vt:lpstr>
      <vt:lpstr>PowerPoint Presentation</vt:lpstr>
      <vt:lpstr>Question 1: Is photosynthesis optimized to the environment?  YES! Photosynthesis acclimates spatially as expected from optimization</vt:lpstr>
      <vt:lpstr>Question 2: How will photosynthesis acclimate to future conditions?</vt:lpstr>
      <vt:lpstr>Photosynthetic traits change with temperature and CO2 in ways expected from optimization</vt:lpstr>
      <vt:lpstr>Photosynthetic traits change with temperature and CO2 in ways expected from optimization</vt:lpstr>
      <vt:lpstr>Photosynthetic traits change with temperature and CO2 in ways expected from optimization</vt:lpstr>
      <vt:lpstr>Higher CO2 and increased temperatures increase future photosynthesis</vt:lpstr>
      <vt:lpstr>Higher CO2 and increased temperatures increase future photosynthesis (at lower nutrient use)</vt:lpstr>
      <vt:lpstr>Question 2: How will photosynthesis acclimate to future conditions?  Photosynthesis will increase and per-leaf-area nutrient use will decrease</vt:lpstr>
      <vt:lpstr>Question 3: Does photosynthesis respond to nutrient addition?</vt:lpstr>
      <vt:lpstr>From the least cost hypothesis…</vt:lpstr>
      <vt:lpstr>From the least cost hypothesis…</vt:lpstr>
      <vt:lpstr>Leaf area, but not photosynthesis increases with N addition</vt:lpstr>
      <vt:lpstr>Leaf area, but not photosynthesis increases with N addition</vt:lpstr>
      <vt:lpstr>Leaf area, but not photosynthesis increases with N addition</vt:lpstr>
      <vt:lpstr>But do greenhouse experiments translate to the field?</vt:lpstr>
      <vt:lpstr>PowerPoint Presentation</vt:lpstr>
      <vt:lpstr>Globally, N addition increases leaf area, not leaf N</vt:lpstr>
      <vt:lpstr>Question 3: Does photosynthesis respond to nitrogen addition?  No, plants respond to added nitrogen by increasing leaf area, not photosynthesis</vt:lpstr>
      <vt:lpstr>Question 4: When is C4 photosynthesis an advantage over C3 photosynthesis?</vt:lpstr>
      <vt:lpstr>PowerPoint Presentation</vt:lpstr>
      <vt:lpstr>Question 4: When is C4 photosynthesis an advantage over C3 photosynthesis?  C4 is better in hot, dry, low CO2 environments</vt:lpstr>
      <vt:lpstr>Conclusions</vt:lpstr>
      <vt:lpstr>PowerPoint Presentation</vt:lpstr>
      <vt:lpstr>Globally, N addition has no impact on leaf 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Smith, Nick</cp:lastModifiedBy>
  <cp:revision>148</cp:revision>
  <cp:lastPrinted>2019-07-23T15:57:34Z</cp:lastPrinted>
  <dcterms:created xsi:type="dcterms:W3CDTF">2019-07-15T15:11:58Z</dcterms:created>
  <dcterms:modified xsi:type="dcterms:W3CDTF">2019-07-31T17:27:50Z</dcterms:modified>
</cp:coreProperties>
</file>